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2" r:id="rId3"/>
    <p:sldId id="296" r:id="rId4"/>
    <p:sldId id="386" r:id="rId5"/>
    <p:sldId id="387" r:id="rId6"/>
    <p:sldId id="388" r:id="rId7"/>
    <p:sldId id="390" r:id="rId8"/>
    <p:sldId id="389" r:id="rId9"/>
    <p:sldId id="402" r:id="rId10"/>
    <p:sldId id="295" r:id="rId11"/>
    <p:sldId id="391" r:id="rId12"/>
    <p:sldId id="392" r:id="rId13"/>
    <p:sldId id="393" r:id="rId14"/>
    <p:sldId id="394" r:id="rId15"/>
    <p:sldId id="395" r:id="rId16"/>
    <p:sldId id="396" r:id="rId17"/>
    <p:sldId id="397" r:id="rId18"/>
    <p:sldId id="401" r:id="rId19"/>
    <p:sldId id="400" r:id="rId20"/>
    <p:sldId id="399" r:id="rId21"/>
    <p:sldId id="398" r:id="rId22"/>
    <p:sldId id="403" r:id="rId23"/>
    <p:sldId id="405" r:id="rId24"/>
    <p:sldId id="406" r:id="rId25"/>
    <p:sldId id="407" r:id="rId26"/>
    <p:sldId id="408" r:id="rId27"/>
    <p:sldId id="409" r:id="rId28"/>
    <p:sldId id="410" r:id="rId29"/>
    <p:sldId id="404" r:id="rId30"/>
    <p:sldId id="304" r:id="rId31"/>
    <p:sldId id="411" r:id="rId32"/>
    <p:sldId id="412" r:id="rId33"/>
    <p:sldId id="414" r:id="rId34"/>
    <p:sldId id="359" r:id="rId35"/>
    <p:sldId id="357" r:id="rId36"/>
    <p:sldId id="415" r:id="rId37"/>
    <p:sldId id="416" r:id="rId38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210" autoAdjust="0"/>
    <p:restoredTop sz="94629" autoAdjust="0"/>
  </p:normalViewPr>
  <p:slideViewPr>
    <p:cSldViewPr>
      <p:cViewPr varScale="1">
        <p:scale>
          <a:sx n="68" d="100"/>
          <a:sy n="68" d="100"/>
        </p:scale>
        <p:origin x="912" y="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812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6391-9D66-4A59-A8BD-BE4C89D61A8D}" type="datetimeFigureOut">
              <a:rPr lang="fr-FR" smtClean="0"/>
              <a:t>24/03/2017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0104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6391-9D66-4A59-A8BD-BE4C89D61A8D}" type="datetimeFigureOut">
              <a:rPr lang="fr-FR" smtClean="0"/>
              <a:t>24/03/2017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1659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6391-9D66-4A59-A8BD-BE4C89D61A8D}" type="datetimeFigureOut">
              <a:rPr lang="fr-FR" smtClean="0"/>
              <a:t>24/03/2017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646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6391-9D66-4A59-A8BD-BE4C89D61A8D}" type="datetimeFigureOut">
              <a:rPr lang="fr-FR" smtClean="0"/>
              <a:t>24/03/2017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2560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6391-9D66-4A59-A8BD-BE4C89D61A8D}" type="datetimeFigureOut">
              <a:rPr lang="fr-FR" smtClean="0"/>
              <a:t>24/03/2017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696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6391-9D66-4A59-A8BD-BE4C89D61A8D}" type="datetimeFigureOut">
              <a:rPr lang="fr-FR" smtClean="0"/>
              <a:t>24/03/2017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914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6391-9D66-4A59-A8BD-BE4C89D61A8D}" type="datetimeFigureOut">
              <a:rPr lang="fr-FR" smtClean="0"/>
              <a:t>24/03/2017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7180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6391-9D66-4A59-A8BD-BE4C89D61A8D}" type="datetimeFigureOut">
              <a:rPr lang="fr-FR" smtClean="0"/>
              <a:t>24/03/2017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6417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6391-9D66-4A59-A8BD-BE4C89D61A8D}" type="datetimeFigureOut">
              <a:rPr lang="fr-FR" smtClean="0"/>
              <a:t>24/03/2017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3592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6391-9D66-4A59-A8BD-BE4C89D61A8D}" type="datetimeFigureOut">
              <a:rPr lang="fr-FR" smtClean="0"/>
              <a:t>24/03/2017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7504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B6391-9D66-4A59-A8BD-BE4C89D61A8D}" type="datetimeFigureOut">
              <a:rPr lang="fr-FR" smtClean="0"/>
              <a:t>24/03/2017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7073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-20052"/>
            <a:ext cx="9117418" cy="6878052"/>
          </a:xfrm>
          <a:prstGeom prst="rect">
            <a:avLst/>
          </a:prstGeom>
        </p:spPr>
      </p:pic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-20052"/>
            <a:ext cx="8229600" cy="8884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115616" y="1196752"/>
            <a:ext cx="7571184" cy="49294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1286272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2B6391-9D66-4A59-A8BD-BE4C89D61A8D}" type="datetimeFigureOut">
              <a:rPr lang="fr-FR" smtClean="0"/>
              <a:t>24/03/2017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692624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876256" y="6356350"/>
            <a:ext cx="18105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F6241-C488-482E-AA5A-11DF6C3FAC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4253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259632" y="2130426"/>
            <a:ext cx="7198568" cy="1470024"/>
          </a:xfrm>
        </p:spPr>
        <p:txBody>
          <a:bodyPr/>
          <a:lstStyle/>
          <a:p>
            <a:r>
              <a:rPr lang="en-GB" dirty="0" err="1"/>
              <a:t>Projet</a:t>
            </a:r>
            <a:r>
              <a:rPr lang="en-GB" dirty="0"/>
              <a:t> Belle </a:t>
            </a:r>
            <a:r>
              <a:rPr lang="en-GB" dirty="0" err="1"/>
              <a:t>Epoque</a:t>
            </a:r>
            <a:endParaRPr lang="en-GB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Géocodage</a:t>
            </a:r>
            <a:r>
              <a:rPr lang="en-GB" dirty="0"/>
              <a:t> </a:t>
            </a:r>
            <a:r>
              <a:rPr lang="en-GB" dirty="0" err="1"/>
              <a:t>historique</a:t>
            </a:r>
            <a:endParaRPr lang="en-GB" dirty="0"/>
          </a:p>
          <a:p>
            <a:pPr algn="l"/>
            <a:endParaRPr lang="en-US" dirty="0"/>
          </a:p>
          <a:p>
            <a:endParaRPr lang="en-GB" dirty="0"/>
          </a:p>
        </p:txBody>
      </p:sp>
      <p:sp>
        <p:nvSpPr>
          <p:cNvPr id="4" name="ZoneTexte 3"/>
          <p:cNvSpPr txBox="1"/>
          <p:nvPr/>
        </p:nvSpPr>
        <p:spPr>
          <a:xfrm>
            <a:off x="1835696" y="4581128"/>
            <a:ext cx="561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T. Geraud, R. Cura, A. Riva, P. Lagneau-Ymonet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832" y="5301208"/>
            <a:ext cx="6166167" cy="901746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1691680" y="6165304"/>
            <a:ext cx="6408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All details: WORKING PAPER : https://arxiv.org/abs/1703.07138</a:t>
            </a:r>
          </a:p>
        </p:txBody>
      </p:sp>
    </p:spTree>
    <p:extLst>
      <p:ext uri="{BB962C8B-B14F-4D97-AF65-F5344CB8AC3E}">
        <p14:creationId xmlns:p14="http://schemas.microsoft.com/office/powerpoint/2010/main" val="39197264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Historical maps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endParaRPr lang="en-GB" dirty="0"/>
          </a:p>
          <a:p>
            <a:r>
              <a:rPr lang="en-GB" dirty="0">
                <a:sym typeface="Wingdings" panose="05000000000000000000" pitchFamily="2" charset="2"/>
              </a:rPr>
              <a:t>We want to extract information: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Street name and axis</a:t>
            </a:r>
          </a:p>
          <a:p>
            <a:pPr lvl="1"/>
            <a:r>
              <a:rPr lang="en-GB" dirty="0"/>
              <a:t>Building number and position</a:t>
            </a:r>
          </a:p>
          <a:p>
            <a:pPr lvl="1"/>
            <a:r>
              <a:rPr lang="en-GB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948808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Historical maps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Maps have to be georeferenced</a:t>
            </a:r>
            <a:br>
              <a:rPr lang="en-GB" dirty="0"/>
            </a:br>
            <a:r>
              <a:rPr lang="en-GB" dirty="0">
                <a:sym typeface="Wingdings" panose="05000000000000000000" pitchFamily="2" charset="2"/>
              </a:rPr>
              <a:t> can be used with other data.</a:t>
            </a:r>
          </a:p>
          <a:p>
            <a:r>
              <a:rPr lang="en-GB" dirty="0">
                <a:sym typeface="Wingdings" panose="05000000000000000000" pitchFamily="2" charset="2"/>
              </a:rPr>
              <a:t>Ex: for this room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Local : 200m SW of building entry</a:t>
            </a:r>
          </a:p>
          <a:p>
            <a:pPr lvl="1"/>
            <a:r>
              <a:rPr lang="en-GB" dirty="0"/>
              <a:t>Georeferenced: </a:t>
            </a:r>
            <a:r>
              <a:rPr lang="fr-FR" b="1" dirty="0"/>
              <a:t>48°50'27.8"N 2°35'17.1"E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r>
              <a:rPr lang="en-GB" dirty="0"/>
              <a:t>How does it work for historical map?</a:t>
            </a:r>
          </a:p>
          <a:p>
            <a:pPr lvl="1"/>
            <a:r>
              <a:rPr lang="en-GB" dirty="0"/>
              <a:t>Complex</a:t>
            </a:r>
          </a:p>
          <a:p>
            <a:pPr lvl="1"/>
            <a:r>
              <a:rPr lang="en-GB" dirty="0"/>
              <a:t> full PHD : Bertrand </a:t>
            </a:r>
            <a:r>
              <a:rPr lang="en-GB" dirty="0" err="1"/>
              <a:t>Dumenieu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65311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Historical maps</a:t>
            </a:r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56" y="2636912"/>
            <a:ext cx="5760642" cy="4070852"/>
          </a:xfr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95" t="55533" r="9741"/>
          <a:stretch/>
        </p:blipFill>
        <p:spPr>
          <a:xfrm>
            <a:off x="1167395" y="1052736"/>
            <a:ext cx="4988782" cy="3972280"/>
          </a:xfrm>
          <a:prstGeom prst="rect">
            <a:avLst/>
          </a:prstGeom>
        </p:spPr>
      </p:pic>
      <p:cxnSp>
        <p:nvCxnSpPr>
          <p:cNvPr id="9" name="Connecteur droit 8"/>
          <p:cNvCxnSpPr>
            <a:cxnSpLocks/>
          </p:cNvCxnSpPr>
          <p:nvPr/>
        </p:nvCxnSpPr>
        <p:spPr>
          <a:xfrm>
            <a:off x="4788024" y="3645024"/>
            <a:ext cx="3096344" cy="2448272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>
            <a:cxnSpLocks/>
          </p:cNvCxnSpPr>
          <p:nvPr/>
        </p:nvCxnSpPr>
        <p:spPr>
          <a:xfrm>
            <a:off x="2699792" y="3038876"/>
            <a:ext cx="4248472" cy="2838396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/>
          <p:cNvCxnSpPr>
            <a:cxnSpLocks/>
          </p:cNvCxnSpPr>
          <p:nvPr/>
        </p:nvCxnSpPr>
        <p:spPr>
          <a:xfrm>
            <a:off x="5188386" y="2564904"/>
            <a:ext cx="2912006" cy="3066260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19"/>
          <p:cNvCxnSpPr>
            <a:cxnSpLocks/>
          </p:cNvCxnSpPr>
          <p:nvPr/>
        </p:nvCxnSpPr>
        <p:spPr>
          <a:xfrm>
            <a:off x="4252280" y="2254182"/>
            <a:ext cx="3416065" cy="3172798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Espace réservé du contenu 2"/>
          <p:cNvSpPr txBox="1">
            <a:spLocks/>
          </p:cNvSpPr>
          <p:nvPr/>
        </p:nvSpPr>
        <p:spPr>
          <a:xfrm>
            <a:off x="6156176" y="1196752"/>
            <a:ext cx="2530623" cy="5661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Matching points</a:t>
            </a:r>
            <a:endParaRPr lang="en-GB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4925960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Historical maps</a:t>
            </a:r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56" y="2636912"/>
            <a:ext cx="5760642" cy="4070852"/>
          </a:xfrm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26" t="58705" r="11180"/>
          <a:stretch/>
        </p:blipFill>
        <p:spPr>
          <a:xfrm>
            <a:off x="6137461" y="4972056"/>
            <a:ext cx="2387722" cy="1755362"/>
          </a:xfrm>
          <a:prstGeom prst="rect">
            <a:avLst/>
          </a:prstGeom>
        </p:spPr>
      </p:pic>
      <p:sp>
        <p:nvSpPr>
          <p:cNvPr id="14" name="Espace réservé du contenu 2"/>
          <p:cNvSpPr txBox="1">
            <a:spLocks/>
          </p:cNvSpPr>
          <p:nvPr/>
        </p:nvSpPr>
        <p:spPr>
          <a:xfrm>
            <a:off x="1115616" y="1196752"/>
            <a:ext cx="7571184" cy="5661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ym typeface="Wingdings" panose="05000000000000000000" pitchFamily="2" charset="2"/>
              </a:rPr>
              <a:t>Appropriate warping</a:t>
            </a:r>
          </a:p>
        </p:txBody>
      </p:sp>
    </p:spTree>
    <p:extLst>
      <p:ext uri="{BB962C8B-B14F-4D97-AF65-F5344CB8AC3E}">
        <p14:creationId xmlns:p14="http://schemas.microsoft.com/office/powerpoint/2010/main" val="17119308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ym typeface="Wingdings" panose="05000000000000000000" pitchFamily="2" charset="2"/>
              </a:rPr>
              <a:t>Extracting information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Mostly manual (collaborative)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Complex again : Full </a:t>
            </a:r>
            <a:r>
              <a:rPr lang="en-GB" dirty="0" err="1">
                <a:sym typeface="Wingdings" panose="05000000000000000000" pitchFamily="2" charset="2"/>
              </a:rPr>
              <a:t>Phd</a:t>
            </a:r>
            <a:r>
              <a:rPr lang="en-GB" dirty="0">
                <a:sym typeface="Wingdings" panose="05000000000000000000" pitchFamily="2" charset="2"/>
              </a:rPr>
              <a:t> : Benoit </a:t>
            </a:r>
            <a:r>
              <a:rPr lang="en-GB" dirty="0" err="1">
                <a:sym typeface="Wingdings" panose="05000000000000000000" pitchFamily="2" charset="2"/>
              </a:rPr>
              <a:t>Costes</a:t>
            </a:r>
            <a:endParaRPr lang="en-GB" dirty="0">
              <a:sym typeface="Wingdings" panose="05000000000000000000" pitchFamily="2" charset="2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Historical maps</a:t>
            </a:r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1115616" y="1196752"/>
            <a:ext cx="7571184" cy="5661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>
              <a:sym typeface="Wingdings" panose="05000000000000000000" pitchFamily="2" charset="2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33057"/>
            <a:ext cx="9007926" cy="292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9830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ym typeface="Wingdings" panose="05000000000000000000" pitchFamily="2" charset="2"/>
              </a:rPr>
              <a:t>Extracting information</a:t>
            </a:r>
          </a:p>
          <a:p>
            <a:pPr marL="457200" lvl="1" indent="0">
              <a:buNone/>
            </a:pPr>
            <a:r>
              <a:rPr lang="en-GB" dirty="0">
                <a:sym typeface="Wingdings" panose="05000000000000000000" pitchFamily="2" charset="2"/>
              </a:rPr>
              <a:t>-Some test for automatic extraction : hard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Historical maps</a:t>
            </a:r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1115616" y="1196752"/>
            <a:ext cx="7571184" cy="5661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>
              <a:sym typeface="Wingdings" panose="05000000000000000000" pitchFamily="2" charset="2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1" r="11882" b="9843"/>
          <a:stretch/>
        </p:blipFill>
        <p:spPr>
          <a:xfrm>
            <a:off x="2051720" y="2288909"/>
            <a:ext cx="5976664" cy="456909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271030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ym typeface="Wingdings" panose="05000000000000000000" pitchFamily="2" charset="2"/>
              </a:rPr>
              <a:t>Model for extracted information : </a:t>
            </a:r>
          </a:p>
          <a:p>
            <a:r>
              <a:rPr lang="en-GB" dirty="0" err="1">
                <a:sym typeface="Wingdings" panose="05000000000000000000" pitchFamily="2" charset="2"/>
              </a:rPr>
              <a:t>Geohistorical</a:t>
            </a:r>
            <a:r>
              <a:rPr lang="en-GB" dirty="0">
                <a:sym typeface="Wingdings" panose="05000000000000000000" pitchFamily="2" charset="2"/>
              </a:rPr>
              <a:t> object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GeoHistorical</a:t>
            </a:r>
            <a:r>
              <a:rPr lang="en-GB" dirty="0"/>
              <a:t> object</a:t>
            </a:r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1115616" y="1196752"/>
            <a:ext cx="7571184" cy="5661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>
              <a:sym typeface="Wingdings" panose="05000000000000000000" pitchFamily="2" charset="2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11727" y="3093952"/>
            <a:ext cx="2335088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geohistorical_object</a:t>
            </a:r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1193679" y="3875800"/>
            <a:ext cx="2335088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Historical_source</a:t>
            </a:r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6351712" y="3875800"/>
            <a:ext cx="2335088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numerical_source</a:t>
            </a:r>
            <a:endParaRPr lang="en-GB" dirty="0"/>
          </a:p>
        </p:txBody>
      </p:sp>
      <p:cxnSp>
        <p:nvCxnSpPr>
          <p:cNvPr id="9" name="Connecteur droit avec flèche 8"/>
          <p:cNvCxnSpPr>
            <a:cxnSpLocks/>
            <a:stCxn id="6" idx="3"/>
            <a:endCxn id="8" idx="0"/>
          </p:cNvCxnSpPr>
          <p:nvPr/>
        </p:nvCxnSpPr>
        <p:spPr>
          <a:xfrm>
            <a:off x="6146815" y="3453992"/>
            <a:ext cx="1372441" cy="421808"/>
          </a:xfrm>
          <a:prstGeom prst="straightConnector1">
            <a:avLst/>
          </a:prstGeom>
          <a:ln w="762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/>
          <p:cNvCxnSpPr>
            <a:cxnSpLocks/>
            <a:stCxn id="6" idx="1"/>
            <a:endCxn id="7" idx="0"/>
          </p:cNvCxnSpPr>
          <p:nvPr/>
        </p:nvCxnSpPr>
        <p:spPr>
          <a:xfrm flipH="1">
            <a:off x="2361223" y="3453992"/>
            <a:ext cx="1450504" cy="421808"/>
          </a:xfrm>
          <a:prstGeom prst="straightConnector1">
            <a:avLst/>
          </a:prstGeom>
          <a:ln w="762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8131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ym typeface="Wingdings" panose="05000000000000000000" pitchFamily="2" charset="2"/>
              </a:rPr>
              <a:t>Model for extracted information : </a:t>
            </a:r>
          </a:p>
          <a:p>
            <a:r>
              <a:rPr lang="en-GB" dirty="0">
                <a:sym typeface="Wingdings" panose="05000000000000000000" pitchFamily="2" charset="2"/>
              </a:rPr>
              <a:t>Name + position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GeoHistorical</a:t>
            </a:r>
            <a:r>
              <a:rPr lang="en-GB" dirty="0"/>
              <a:t> object</a:t>
            </a:r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1115616" y="1196752"/>
            <a:ext cx="7571184" cy="5661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>
              <a:sym typeface="Wingdings" panose="05000000000000000000" pitchFamily="2" charset="2"/>
            </a:endParaRPr>
          </a:p>
        </p:txBody>
      </p:sp>
      <p:sp>
        <p:nvSpPr>
          <p:cNvPr id="7" name="Flèche : bas 6"/>
          <p:cNvSpPr/>
          <p:nvPr/>
        </p:nvSpPr>
        <p:spPr>
          <a:xfrm>
            <a:off x="3779912" y="3717032"/>
            <a:ext cx="504056" cy="670384"/>
          </a:xfrm>
          <a:prstGeom prst="down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 : coins arrondis 8"/>
          <p:cNvSpPr/>
          <p:nvPr/>
        </p:nvSpPr>
        <p:spPr>
          <a:xfrm>
            <a:off x="2843808" y="2985195"/>
            <a:ext cx="2448272" cy="5760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/>
              <a:t>8 rue des Noyers, Paris</a:t>
            </a:r>
            <a:endParaRPr lang="en-GB" b="1" dirty="0"/>
          </a:p>
        </p:txBody>
      </p:sp>
      <p:cxnSp>
        <p:nvCxnSpPr>
          <p:cNvPr id="13" name="Connecteur droit 12"/>
          <p:cNvCxnSpPr>
            <a:cxnSpLocks/>
          </p:cNvCxnSpPr>
          <p:nvPr/>
        </p:nvCxnSpPr>
        <p:spPr>
          <a:xfrm>
            <a:off x="3823608" y="4267662"/>
            <a:ext cx="432048" cy="4320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necteur droit 15"/>
          <p:cNvCxnSpPr>
            <a:cxnSpLocks/>
          </p:cNvCxnSpPr>
          <p:nvPr/>
        </p:nvCxnSpPr>
        <p:spPr>
          <a:xfrm flipH="1">
            <a:off x="3823608" y="4267662"/>
            <a:ext cx="432048" cy="4320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7222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ym typeface="Wingdings" panose="05000000000000000000" pitchFamily="2" charset="2"/>
              </a:rPr>
              <a:t>Model for extracted information : </a:t>
            </a:r>
          </a:p>
          <a:p>
            <a:r>
              <a:rPr lang="en-GB" dirty="0">
                <a:sym typeface="Wingdings" panose="05000000000000000000" pitchFamily="2" charset="2"/>
              </a:rPr>
              <a:t>Historical source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GeoHistorical</a:t>
            </a:r>
            <a:r>
              <a:rPr lang="en-GB" dirty="0"/>
              <a:t> object</a:t>
            </a:r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1115616" y="1196752"/>
            <a:ext cx="7571184" cy="5661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>
              <a:sym typeface="Wingdings" panose="05000000000000000000" pitchFamily="2" charset="2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2276872"/>
            <a:ext cx="7425060" cy="430949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475656" y="2276872"/>
            <a:ext cx="7425060" cy="4309491"/>
          </a:xfrm>
          <a:prstGeom prst="rect">
            <a:avLst/>
          </a:prstGeom>
          <a:solidFill>
            <a:srgbClr val="FFFFFF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lèche : bas 6"/>
          <p:cNvSpPr/>
          <p:nvPr/>
        </p:nvSpPr>
        <p:spPr>
          <a:xfrm>
            <a:off x="3779912" y="3717032"/>
            <a:ext cx="504056" cy="670384"/>
          </a:xfrm>
          <a:prstGeom prst="down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 : coins arrondis 8"/>
          <p:cNvSpPr/>
          <p:nvPr/>
        </p:nvSpPr>
        <p:spPr>
          <a:xfrm>
            <a:off x="2843808" y="2985195"/>
            <a:ext cx="2448272" cy="5760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/>
              <a:t>8 rue des Noyers, Paris</a:t>
            </a:r>
            <a:endParaRPr lang="en-GB" b="1" dirty="0"/>
          </a:p>
        </p:txBody>
      </p:sp>
      <p:cxnSp>
        <p:nvCxnSpPr>
          <p:cNvPr id="13" name="Connecteur droit 12"/>
          <p:cNvCxnSpPr>
            <a:cxnSpLocks/>
          </p:cNvCxnSpPr>
          <p:nvPr/>
        </p:nvCxnSpPr>
        <p:spPr>
          <a:xfrm>
            <a:off x="3823608" y="4267662"/>
            <a:ext cx="432048" cy="4320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necteur droit 15"/>
          <p:cNvCxnSpPr>
            <a:cxnSpLocks/>
          </p:cNvCxnSpPr>
          <p:nvPr/>
        </p:nvCxnSpPr>
        <p:spPr>
          <a:xfrm flipH="1">
            <a:off x="3823608" y="4267662"/>
            <a:ext cx="432048" cy="4320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Rectangle : coins arrondis 16"/>
          <p:cNvSpPr/>
          <p:nvPr/>
        </p:nvSpPr>
        <p:spPr>
          <a:xfrm>
            <a:off x="5465878" y="4898684"/>
            <a:ext cx="3392612" cy="8061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 err="1"/>
              <a:t>Jacoubet</a:t>
            </a:r>
            <a:r>
              <a:rPr lang="en-GB" b="1" dirty="0"/>
              <a:t> Map, created … by …</a:t>
            </a:r>
          </a:p>
          <a:p>
            <a:r>
              <a:rPr lang="en-GB" b="1" dirty="0"/>
              <a:t>Confidence…</a:t>
            </a:r>
          </a:p>
        </p:txBody>
      </p:sp>
    </p:spTree>
    <p:extLst>
      <p:ext uri="{BB962C8B-B14F-4D97-AF65-F5344CB8AC3E}">
        <p14:creationId xmlns:p14="http://schemas.microsoft.com/office/powerpoint/2010/main" val="15661995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ym typeface="Wingdings" panose="05000000000000000000" pitchFamily="2" charset="2"/>
              </a:rPr>
              <a:t>Model for extracted information : </a:t>
            </a:r>
          </a:p>
          <a:p>
            <a:r>
              <a:rPr lang="en-GB" dirty="0" err="1">
                <a:sym typeface="Wingdings" panose="05000000000000000000" pitchFamily="2" charset="2"/>
              </a:rPr>
              <a:t>Geohistorical</a:t>
            </a:r>
            <a:r>
              <a:rPr lang="en-GB" dirty="0">
                <a:sym typeface="Wingdings" panose="05000000000000000000" pitchFamily="2" charset="2"/>
              </a:rPr>
              <a:t> object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GeoHistorical</a:t>
            </a:r>
            <a:r>
              <a:rPr lang="en-GB" dirty="0"/>
              <a:t> object</a:t>
            </a:r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1115616" y="1196752"/>
            <a:ext cx="7571184" cy="5661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>
              <a:sym typeface="Wingdings" panose="05000000000000000000" pitchFamily="2" charset="2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2276872"/>
            <a:ext cx="7425060" cy="430949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475656" y="2276872"/>
            <a:ext cx="7425060" cy="4309491"/>
          </a:xfrm>
          <a:prstGeom prst="rect">
            <a:avLst/>
          </a:prstGeom>
          <a:solidFill>
            <a:srgbClr val="FFFFFF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lèche : bas 6"/>
          <p:cNvSpPr/>
          <p:nvPr/>
        </p:nvSpPr>
        <p:spPr>
          <a:xfrm>
            <a:off x="3779912" y="3717032"/>
            <a:ext cx="504056" cy="670384"/>
          </a:xfrm>
          <a:prstGeom prst="down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 : coins arrondis 8"/>
          <p:cNvSpPr/>
          <p:nvPr/>
        </p:nvSpPr>
        <p:spPr>
          <a:xfrm>
            <a:off x="2843808" y="2985195"/>
            <a:ext cx="2448272" cy="5760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/>
              <a:t>8 rue des Noyers, Paris</a:t>
            </a:r>
            <a:endParaRPr lang="en-GB" b="1" dirty="0"/>
          </a:p>
        </p:txBody>
      </p:sp>
      <p:sp>
        <p:nvSpPr>
          <p:cNvPr id="12" name="Rectangle : coins arrondis 11"/>
          <p:cNvSpPr/>
          <p:nvPr/>
        </p:nvSpPr>
        <p:spPr>
          <a:xfrm>
            <a:off x="5436096" y="2983333"/>
            <a:ext cx="1008112" cy="5760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1826-35</a:t>
            </a:r>
          </a:p>
        </p:txBody>
      </p:sp>
      <p:cxnSp>
        <p:nvCxnSpPr>
          <p:cNvPr id="13" name="Connecteur droit 12"/>
          <p:cNvCxnSpPr>
            <a:cxnSpLocks/>
          </p:cNvCxnSpPr>
          <p:nvPr/>
        </p:nvCxnSpPr>
        <p:spPr>
          <a:xfrm>
            <a:off x="3823608" y="4267662"/>
            <a:ext cx="432048" cy="4320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necteur droit 15"/>
          <p:cNvCxnSpPr>
            <a:cxnSpLocks/>
          </p:cNvCxnSpPr>
          <p:nvPr/>
        </p:nvCxnSpPr>
        <p:spPr>
          <a:xfrm flipH="1">
            <a:off x="3823608" y="4267662"/>
            <a:ext cx="432048" cy="4320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Rectangle : coins arrondis 16"/>
          <p:cNvSpPr/>
          <p:nvPr/>
        </p:nvSpPr>
        <p:spPr>
          <a:xfrm>
            <a:off x="5465878" y="4898684"/>
            <a:ext cx="3392612" cy="8061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 err="1"/>
              <a:t>Jacoubet</a:t>
            </a:r>
            <a:r>
              <a:rPr lang="en-GB" b="1" dirty="0"/>
              <a:t> Map, created … by …</a:t>
            </a:r>
          </a:p>
          <a:p>
            <a:r>
              <a:rPr lang="en-GB" b="1" dirty="0"/>
              <a:t>Confidence…</a:t>
            </a:r>
          </a:p>
        </p:txBody>
      </p:sp>
    </p:spTree>
    <p:extLst>
      <p:ext uri="{BB962C8B-B14F-4D97-AF65-F5344CB8AC3E}">
        <p14:creationId xmlns:p14="http://schemas.microsoft.com/office/powerpoint/2010/main" val="2220793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Historical Geocoding?</a:t>
            </a: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Context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Building historical gazetteers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Geocoding is matching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Web interface and collaborative editing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conclusion/perspective</a:t>
            </a:r>
          </a:p>
        </p:txBody>
      </p:sp>
    </p:spTree>
    <p:extLst>
      <p:ext uri="{BB962C8B-B14F-4D97-AF65-F5344CB8AC3E}">
        <p14:creationId xmlns:p14="http://schemas.microsoft.com/office/powerpoint/2010/main" val="4126057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ym typeface="Wingdings" panose="05000000000000000000" pitchFamily="2" charset="2"/>
              </a:rPr>
              <a:t>Model for extracted information : </a:t>
            </a:r>
          </a:p>
          <a:p>
            <a:r>
              <a:rPr lang="en-GB" dirty="0">
                <a:sym typeface="Wingdings" panose="05000000000000000000" pitchFamily="2" charset="2"/>
              </a:rPr>
              <a:t>Digitizing process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GeoHistorical</a:t>
            </a:r>
            <a:r>
              <a:rPr lang="en-GB" dirty="0"/>
              <a:t> object</a:t>
            </a:r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1115616" y="1196752"/>
            <a:ext cx="7571184" cy="5661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>
              <a:sym typeface="Wingdings" panose="05000000000000000000" pitchFamily="2" charset="2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2276872"/>
            <a:ext cx="7425060" cy="430949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475656" y="2276872"/>
            <a:ext cx="7425060" cy="4309491"/>
          </a:xfrm>
          <a:prstGeom prst="rect">
            <a:avLst/>
          </a:prstGeom>
          <a:solidFill>
            <a:srgbClr val="FFFFFF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lèche : bas 6"/>
          <p:cNvSpPr/>
          <p:nvPr/>
        </p:nvSpPr>
        <p:spPr>
          <a:xfrm>
            <a:off x="3779912" y="3717032"/>
            <a:ext cx="504056" cy="670384"/>
          </a:xfrm>
          <a:prstGeom prst="down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 : coins arrondis 8"/>
          <p:cNvSpPr/>
          <p:nvPr/>
        </p:nvSpPr>
        <p:spPr>
          <a:xfrm>
            <a:off x="2843808" y="2985195"/>
            <a:ext cx="2448272" cy="5760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/>
              <a:t>8 rue des Noyers, Paris</a:t>
            </a:r>
            <a:endParaRPr lang="en-GB" b="1" dirty="0"/>
          </a:p>
        </p:txBody>
      </p:sp>
      <p:sp>
        <p:nvSpPr>
          <p:cNvPr id="12" name="Rectangle : coins arrondis 11"/>
          <p:cNvSpPr/>
          <p:nvPr/>
        </p:nvSpPr>
        <p:spPr>
          <a:xfrm>
            <a:off x="5436096" y="2983333"/>
            <a:ext cx="1008112" cy="5760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1826-35</a:t>
            </a:r>
          </a:p>
        </p:txBody>
      </p:sp>
      <p:cxnSp>
        <p:nvCxnSpPr>
          <p:cNvPr id="13" name="Connecteur droit 12"/>
          <p:cNvCxnSpPr>
            <a:cxnSpLocks/>
          </p:cNvCxnSpPr>
          <p:nvPr/>
        </p:nvCxnSpPr>
        <p:spPr>
          <a:xfrm>
            <a:off x="3823608" y="4267662"/>
            <a:ext cx="432048" cy="4320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necteur droit 15"/>
          <p:cNvCxnSpPr>
            <a:cxnSpLocks/>
          </p:cNvCxnSpPr>
          <p:nvPr/>
        </p:nvCxnSpPr>
        <p:spPr>
          <a:xfrm flipH="1">
            <a:off x="3823608" y="4267662"/>
            <a:ext cx="432048" cy="4320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Rectangle : coins arrondis 16"/>
          <p:cNvSpPr/>
          <p:nvPr/>
        </p:nvSpPr>
        <p:spPr>
          <a:xfrm>
            <a:off x="5465878" y="4898684"/>
            <a:ext cx="3392612" cy="8061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 err="1"/>
              <a:t>Jacoubet</a:t>
            </a:r>
            <a:r>
              <a:rPr lang="en-GB" b="1" dirty="0"/>
              <a:t> Map, created … by …</a:t>
            </a:r>
          </a:p>
          <a:p>
            <a:r>
              <a:rPr lang="en-GB" b="1" dirty="0"/>
              <a:t>Confidence…</a:t>
            </a:r>
          </a:p>
        </p:txBody>
      </p:sp>
      <p:sp>
        <p:nvSpPr>
          <p:cNvPr id="19" name="Rectangle : coins arrondis 18"/>
          <p:cNvSpPr/>
          <p:nvPr/>
        </p:nvSpPr>
        <p:spPr>
          <a:xfrm>
            <a:off x="5458829" y="5742523"/>
            <a:ext cx="3392612" cy="8061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Digitized … Georeferenced … Editing process… Precision…</a:t>
            </a:r>
          </a:p>
        </p:txBody>
      </p:sp>
    </p:spTree>
    <p:extLst>
      <p:ext uri="{BB962C8B-B14F-4D97-AF65-F5344CB8AC3E}">
        <p14:creationId xmlns:p14="http://schemas.microsoft.com/office/powerpoint/2010/main" val="17701015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ym typeface="Wingdings" panose="05000000000000000000" pitchFamily="2" charset="2"/>
              </a:rPr>
              <a:t>Model for extracted information : </a:t>
            </a:r>
          </a:p>
          <a:p>
            <a:r>
              <a:rPr lang="en-GB" dirty="0">
                <a:sym typeface="Wingdings" panose="05000000000000000000" pitchFamily="2" charset="2"/>
              </a:rPr>
              <a:t>Full </a:t>
            </a:r>
            <a:r>
              <a:rPr lang="en-GB" dirty="0" err="1">
                <a:sym typeface="Wingdings" panose="05000000000000000000" pitchFamily="2" charset="2"/>
              </a:rPr>
              <a:t>Geohistorical</a:t>
            </a:r>
            <a:r>
              <a:rPr lang="en-GB" dirty="0">
                <a:sym typeface="Wingdings" panose="05000000000000000000" pitchFamily="2" charset="2"/>
              </a:rPr>
              <a:t> object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GeoHistorical</a:t>
            </a:r>
            <a:r>
              <a:rPr lang="en-GB" dirty="0"/>
              <a:t> object</a:t>
            </a:r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1115616" y="1196752"/>
            <a:ext cx="7571184" cy="5661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>
              <a:sym typeface="Wingdings" panose="05000000000000000000" pitchFamily="2" charset="2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2276872"/>
            <a:ext cx="7425060" cy="430949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475656" y="2276872"/>
            <a:ext cx="7425060" cy="4309491"/>
          </a:xfrm>
          <a:prstGeom prst="rect">
            <a:avLst/>
          </a:prstGeom>
          <a:solidFill>
            <a:srgbClr val="FFFFFF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Ellipse 17"/>
          <p:cNvSpPr/>
          <p:nvPr/>
        </p:nvSpPr>
        <p:spPr>
          <a:xfrm>
            <a:off x="3254614" y="3747114"/>
            <a:ext cx="1554652" cy="1554652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lèche : bas 6"/>
          <p:cNvSpPr/>
          <p:nvPr/>
        </p:nvSpPr>
        <p:spPr>
          <a:xfrm>
            <a:off x="3779912" y="3717032"/>
            <a:ext cx="504056" cy="670384"/>
          </a:xfrm>
          <a:prstGeom prst="down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 : coins arrondis 8"/>
          <p:cNvSpPr/>
          <p:nvPr/>
        </p:nvSpPr>
        <p:spPr>
          <a:xfrm>
            <a:off x="2843808" y="2985195"/>
            <a:ext cx="2448272" cy="5760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/>
              <a:t>8 rue des Noyers, Paris</a:t>
            </a:r>
            <a:endParaRPr lang="en-GB" b="1" dirty="0"/>
          </a:p>
        </p:txBody>
      </p:sp>
      <p:sp>
        <p:nvSpPr>
          <p:cNvPr id="12" name="Rectangle : coins arrondis 11"/>
          <p:cNvSpPr/>
          <p:nvPr/>
        </p:nvSpPr>
        <p:spPr>
          <a:xfrm>
            <a:off x="5436096" y="2983333"/>
            <a:ext cx="1008112" cy="5760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1826-35</a:t>
            </a:r>
          </a:p>
        </p:txBody>
      </p:sp>
      <p:cxnSp>
        <p:nvCxnSpPr>
          <p:cNvPr id="13" name="Connecteur droit 12"/>
          <p:cNvCxnSpPr>
            <a:cxnSpLocks/>
          </p:cNvCxnSpPr>
          <p:nvPr/>
        </p:nvCxnSpPr>
        <p:spPr>
          <a:xfrm>
            <a:off x="3823608" y="4267662"/>
            <a:ext cx="432048" cy="4320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necteur droit 15"/>
          <p:cNvCxnSpPr>
            <a:cxnSpLocks/>
          </p:cNvCxnSpPr>
          <p:nvPr/>
        </p:nvCxnSpPr>
        <p:spPr>
          <a:xfrm flipH="1">
            <a:off x="3823608" y="4267662"/>
            <a:ext cx="432048" cy="4320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Rectangle : coins arrondis 16"/>
          <p:cNvSpPr/>
          <p:nvPr/>
        </p:nvSpPr>
        <p:spPr>
          <a:xfrm>
            <a:off x="5465878" y="4898684"/>
            <a:ext cx="3392612" cy="8061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 err="1"/>
              <a:t>Jacoubet</a:t>
            </a:r>
            <a:r>
              <a:rPr lang="en-GB" b="1" dirty="0"/>
              <a:t> Map, created … by …</a:t>
            </a:r>
          </a:p>
          <a:p>
            <a:r>
              <a:rPr lang="en-GB" b="1" dirty="0"/>
              <a:t>Confidence…</a:t>
            </a:r>
          </a:p>
        </p:txBody>
      </p:sp>
      <p:sp>
        <p:nvSpPr>
          <p:cNvPr id="19" name="Rectangle : coins arrondis 18"/>
          <p:cNvSpPr/>
          <p:nvPr/>
        </p:nvSpPr>
        <p:spPr>
          <a:xfrm>
            <a:off x="5458829" y="5742523"/>
            <a:ext cx="3392612" cy="80616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/>
              <a:t>Digitized … Georeferenced … Editing process… Precision…</a:t>
            </a:r>
          </a:p>
        </p:txBody>
      </p:sp>
    </p:spTree>
    <p:extLst>
      <p:ext uri="{BB962C8B-B14F-4D97-AF65-F5344CB8AC3E}">
        <p14:creationId xmlns:p14="http://schemas.microsoft.com/office/powerpoint/2010/main" val="33251593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method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Proposed solution</a:t>
            </a: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3" y="2420888"/>
            <a:ext cx="8947251" cy="299239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9107" y="2204864"/>
            <a:ext cx="4202853" cy="3312368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5753101" y="2901930"/>
            <a:ext cx="3336550" cy="2575706"/>
          </a:xfrm>
          <a:custGeom>
            <a:avLst/>
            <a:gdLst>
              <a:gd name="connsiteX0" fmla="*/ 0 w 3068982"/>
              <a:gd name="connsiteY0" fmla="*/ 0 h 3312368"/>
              <a:gd name="connsiteX1" fmla="*/ 3068982 w 3068982"/>
              <a:gd name="connsiteY1" fmla="*/ 0 h 3312368"/>
              <a:gd name="connsiteX2" fmla="*/ 3068982 w 3068982"/>
              <a:gd name="connsiteY2" fmla="*/ 3312368 h 3312368"/>
              <a:gd name="connsiteX3" fmla="*/ 0 w 3068982"/>
              <a:gd name="connsiteY3" fmla="*/ 3312368 h 3312368"/>
              <a:gd name="connsiteX4" fmla="*/ 0 w 3068982"/>
              <a:gd name="connsiteY4" fmla="*/ 0 h 3312368"/>
              <a:gd name="connsiteX0" fmla="*/ 39329 w 3068982"/>
              <a:gd name="connsiteY0" fmla="*/ 245806 h 3312368"/>
              <a:gd name="connsiteX1" fmla="*/ 3068982 w 3068982"/>
              <a:gd name="connsiteY1" fmla="*/ 0 h 3312368"/>
              <a:gd name="connsiteX2" fmla="*/ 3068982 w 3068982"/>
              <a:gd name="connsiteY2" fmla="*/ 3312368 h 3312368"/>
              <a:gd name="connsiteX3" fmla="*/ 0 w 3068982"/>
              <a:gd name="connsiteY3" fmla="*/ 3312368 h 3312368"/>
              <a:gd name="connsiteX4" fmla="*/ 39329 w 3068982"/>
              <a:gd name="connsiteY4" fmla="*/ 245806 h 3312368"/>
              <a:gd name="connsiteX0" fmla="*/ 39329 w 3068982"/>
              <a:gd name="connsiteY0" fmla="*/ 245806 h 3312368"/>
              <a:gd name="connsiteX1" fmla="*/ 3068982 w 3068982"/>
              <a:gd name="connsiteY1" fmla="*/ 0 h 3312368"/>
              <a:gd name="connsiteX2" fmla="*/ 3068982 w 3068982"/>
              <a:gd name="connsiteY2" fmla="*/ 3312368 h 3312368"/>
              <a:gd name="connsiteX3" fmla="*/ 0 w 3068982"/>
              <a:gd name="connsiteY3" fmla="*/ 3312368 h 3312368"/>
              <a:gd name="connsiteX4" fmla="*/ 31496 w 3068982"/>
              <a:gd name="connsiteY4" fmla="*/ 1404599 h 3312368"/>
              <a:gd name="connsiteX5" fmla="*/ 39329 w 3068982"/>
              <a:gd name="connsiteY5" fmla="*/ 245806 h 3312368"/>
              <a:gd name="connsiteX0" fmla="*/ 39329 w 3068982"/>
              <a:gd name="connsiteY0" fmla="*/ 245806 h 3312368"/>
              <a:gd name="connsiteX1" fmla="*/ 3068982 w 3068982"/>
              <a:gd name="connsiteY1" fmla="*/ 0 h 3312368"/>
              <a:gd name="connsiteX2" fmla="*/ 3068982 w 3068982"/>
              <a:gd name="connsiteY2" fmla="*/ 3312368 h 3312368"/>
              <a:gd name="connsiteX3" fmla="*/ 0 w 3068982"/>
              <a:gd name="connsiteY3" fmla="*/ 3312368 h 3312368"/>
              <a:gd name="connsiteX4" fmla="*/ 80657 w 3068982"/>
              <a:gd name="connsiteY4" fmla="*/ 1168625 h 3312368"/>
              <a:gd name="connsiteX5" fmla="*/ 39329 w 3068982"/>
              <a:gd name="connsiteY5" fmla="*/ 245806 h 3312368"/>
              <a:gd name="connsiteX0" fmla="*/ 68826 w 3068982"/>
              <a:gd name="connsiteY0" fmla="*/ 78657 h 3312368"/>
              <a:gd name="connsiteX1" fmla="*/ 3068982 w 3068982"/>
              <a:gd name="connsiteY1" fmla="*/ 0 h 3312368"/>
              <a:gd name="connsiteX2" fmla="*/ 3068982 w 3068982"/>
              <a:gd name="connsiteY2" fmla="*/ 3312368 h 3312368"/>
              <a:gd name="connsiteX3" fmla="*/ 0 w 3068982"/>
              <a:gd name="connsiteY3" fmla="*/ 3312368 h 3312368"/>
              <a:gd name="connsiteX4" fmla="*/ 80657 w 3068982"/>
              <a:gd name="connsiteY4" fmla="*/ 1168625 h 3312368"/>
              <a:gd name="connsiteX5" fmla="*/ 68826 w 3068982"/>
              <a:gd name="connsiteY5" fmla="*/ 78657 h 3312368"/>
              <a:gd name="connsiteX0" fmla="*/ 393291 w 3393447"/>
              <a:gd name="connsiteY0" fmla="*/ 78657 h 3312368"/>
              <a:gd name="connsiteX1" fmla="*/ 3393447 w 3393447"/>
              <a:gd name="connsiteY1" fmla="*/ 0 h 3312368"/>
              <a:gd name="connsiteX2" fmla="*/ 3393447 w 3393447"/>
              <a:gd name="connsiteY2" fmla="*/ 3312368 h 3312368"/>
              <a:gd name="connsiteX3" fmla="*/ 0 w 3393447"/>
              <a:gd name="connsiteY3" fmla="*/ 2594613 h 3312368"/>
              <a:gd name="connsiteX4" fmla="*/ 405122 w 3393447"/>
              <a:gd name="connsiteY4" fmla="*/ 1168625 h 3312368"/>
              <a:gd name="connsiteX5" fmla="*/ 393291 w 3393447"/>
              <a:gd name="connsiteY5" fmla="*/ 78657 h 3312368"/>
              <a:gd name="connsiteX0" fmla="*/ 624060 w 3624216"/>
              <a:gd name="connsiteY0" fmla="*/ 78657 h 3312368"/>
              <a:gd name="connsiteX1" fmla="*/ 3624216 w 3624216"/>
              <a:gd name="connsiteY1" fmla="*/ 0 h 3312368"/>
              <a:gd name="connsiteX2" fmla="*/ 3624216 w 3624216"/>
              <a:gd name="connsiteY2" fmla="*/ 3312368 h 3312368"/>
              <a:gd name="connsiteX3" fmla="*/ 230769 w 3624216"/>
              <a:gd name="connsiteY3" fmla="*/ 2594613 h 3312368"/>
              <a:gd name="connsiteX4" fmla="*/ 272098 w 3624216"/>
              <a:gd name="connsiteY4" fmla="*/ 1768393 h 3312368"/>
              <a:gd name="connsiteX5" fmla="*/ 635891 w 3624216"/>
              <a:gd name="connsiteY5" fmla="*/ 1168625 h 3312368"/>
              <a:gd name="connsiteX6" fmla="*/ 624060 w 3624216"/>
              <a:gd name="connsiteY6" fmla="*/ 78657 h 3312368"/>
              <a:gd name="connsiteX0" fmla="*/ 603330 w 3603486"/>
              <a:gd name="connsiteY0" fmla="*/ 78657 h 3312368"/>
              <a:gd name="connsiteX1" fmla="*/ 3603486 w 3603486"/>
              <a:gd name="connsiteY1" fmla="*/ 0 h 3312368"/>
              <a:gd name="connsiteX2" fmla="*/ 3603486 w 3603486"/>
              <a:gd name="connsiteY2" fmla="*/ 3312368 h 3312368"/>
              <a:gd name="connsiteX3" fmla="*/ 210039 w 3603486"/>
              <a:gd name="connsiteY3" fmla="*/ 2594613 h 3312368"/>
              <a:gd name="connsiteX4" fmla="*/ 251368 w 3603486"/>
              <a:gd name="connsiteY4" fmla="*/ 1768393 h 3312368"/>
              <a:gd name="connsiteX5" fmla="*/ 615161 w 3603486"/>
              <a:gd name="connsiteY5" fmla="*/ 1168625 h 3312368"/>
              <a:gd name="connsiteX6" fmla="*/ 603330 w 3603486"/>
              <a:gd name="connsiteY6" fmla="*/ 78657 h 3312368"/>
              <a:gd name="connsiteX0" fmla="*/ 551211 w 3551367"/>
              <a:gd name="connsiteY0" fmla="*/ 78657 h 3312368"/>
              <a:gd name="connsiteX1" fmla="*/ 3551367 w 3551367"/>
              <a:gd name="connsiteY1" fmla="*/ 0 h 3312368"/>
              <a:gd name="connsiteX2" fmla="*/ 3551367 w 3551367"/>
              <a:gd name="connsiteY2" fmla="*/ 3312368 h 3312368"/>
              <a:gd name="connsiteX3" fmla="*/ 226746 w 3551367"/>
              <a:gd name="connsiteY3" fmla="*/ 2604445 h 3312368"/>
              <a:gd name="connsiteX4" fmla="*/ 199249 w 3551367"/>
              <a:gd name="connsiteY4" fmla="*/ 1768393 h 3312368"/>
              <a:gd name="connsiteX5" fmla="*/ 563042 w 3551367"/>
              <a:gd name="connsiteY5" fmla="*/ 1168625 h 3312368"/>
              <a:gd name="connsiteX6" fmla="*/ 551211 w 3551367"/>
              <a:gd name="connsiteY6" fmla="*/ 78657 h 3312368"/>
              <a:gd name="connsiteX0" fmla="*/ 351962 w 3352118"/>
              <a:gd name="connsiteY0" fmla="*/ 78657 h 3312368"/>
              <a:gd name="connsiteX1" fmla="*/ 3352118 w 3352118"/>
              <a:gd name="connsiteY1" fmla="*/ 0 h 3312368"/>
              <a:gd name="connsiteX2" fmla="*/ 3352118 w 3352118"/>
              <a:gd name="connsiteY2" fmla="*/ 3312368 h 3312368"/>
              <a:gd name="connsiteX3" fmla="*/ 27497 w 3352118"/>
              <a:gd name="connsiteY3" fmla="*/ 2604445 h 3312368"/>
              <a:gd name="connsiteX4" fmla="*/ 0 w 3352118"/>
              <a:gd name="connsiteY4" fmla="*/ 1768393 h 3312368"/>
              <a:gd name="connsiteX5" fmla="*/ 363793 w 3352118"/>
              <a:gd name="connsiteY5" fmla="*/ 1168625 h 3312368"/>
              <a:gd name="connsiteX6" fmla="*/ 351962 w 3352118"/>
              <a:gd name="connsiteY6" fmla="*/ 78657 h 3312368"/>
              <a:gd name="connsiteX0" fmla="*/ 361794 w 3361950"/>
              <a:gd name="connsiteY0" fmla="*/ 78657 h 3312368"/>
              <a:gd name="connsiteX1" fmla="*/ 3361950 w 3361950"/>
              <a:gd name="connsiteY1" fmla="*/ 0 h 3312368"/>
              <a:gd name="connsiteX2" fmla="*/ 3361950 w 3361950"/>
              <a:gd name="connsiteY2" fmla="*/ 3312368 h 3312368"/>
              <a:gd name="connsiteX3" fmla="*/ 37329 w 3361950"/>
              <a:gd name="connsiteY3" fmla="*/ 2604445 h 3312368"/>
              <a:gd name="connsiteX4" fmla="*/ 0 w 3361950"/>
              <a:gd name="connsiteY4" fmla="*/ 1768393 h 3312368"/>
              <a:gd name="connsiteX5" fmla="*/ 373625 w 3361950"/>
              <a:gd name="connsiteY5" fmla="*/ 1168625 h 3312368"/>
              <a:gd name="connsiteX6" fmla="*/ 361794 w 3361950"/>
              <a:gd name="connsiteY6" fmla="*/ 78657 h 3312368"/>
              <a:gd name="connsiteX0" fmla="*/ 399894 w 3400050"/>
              <a:gd name="connsiteY0" fmla="*/ 78657 h 3312368"/>
              <a:gd name="connsiteX1" fmla="*/ 3400050 w 3400050"/>
              <a:gd name="connsiteY1" fmla="*/ 0 h 3312368"/>
              <a:gd name="connsiteX2" fmla="*/ 3400050 w 3400050"/>
              <a:gd name="connsiteY2" fmla="*/ 3312368 h 3312368"/>
              <a:gd name="connsiteX3" fmla="*/ 75429 w 3400050"/>
              <a:gd name="connsiteY3" fmla="*/ 2604445 h 3312368"/>
              <a:gd name="connsiteX4" fmla="*/ 0 w 3400050"/>
              <a:gd name="connsiteY4" fmla="*/ 1772626 h 3312368"/>
              <a:gd name="connsiteX5" fmla="*/ 411725 w 3400050"/>
              <a:gd name="connsiteY5" fmla="*/ 1168625 h 3312368"/>
              <a:gd name="connsiteX6" fmla="*/ 399894 w 3400050"/>
              <a:gd name="connsiteY6" fmla="*/ 78657 h 3312368"/>
              <a:gd name="connsiteX0" fmla="*/ 399894 w 3400050"/>
              <a:gd name="connsiteY0" fmla="*/ 78657 h 3312368"/>
              <a:gd name="connsiteX1" fmla="*/ 3400050 w 3400050"/>
              <a:gd name="connsiteY1" fmla="*/ 0 h 3312368"/>
              <a:gd name="connsiteX2" fmla="*/ 3400050 w 3400050"/>
              <a:gd name="connsiteY2" fmla="*/ 3312368 h 3312368"/>
              <a:gd name="connsiteX3" fmla="*/ 41562 w 3400050"/>
              <a:gd name="connsiteY3" fmla="*/ 2562111 h 3312368"/>
              <a:gd name="connsiteX4" fmla="*/ 0 w 3400050"/>
              <a:gd name="connsiteY4" fmla="*/ 1772626 h 3312368"/>
              <a:gd name="connsiteX5" fmla="*/ 411725 w 3400050"/>
              <a:gd name="connsiteY5" fmla="*/ 1168625 h 3312368"/>
              <a:gd name="connsiteX6" fmla="*/ 399894 w 3400050"/>
              <a:gd name="connsiteY6" fmla="*/ 78657 h 3312368"/>
              <a:gd name="connsiteX0" fmla="*/ 399894 w 3400050"/>
              <a:gd name="connsiteY0" fmla="*/ 78657 h 3312368"/>
              <a:gd name="connsiteX1" fmla="*/ 3400050 w 3400050"/>
              <a:gd name="connsiteY1" fmla="*/ 0 h 3312368"/>
              <a:gd name="connsiteX2" fmla="*/ 3400050 w 3400050"/>
              <a:gd name="connsiteY2" fmla="*/ 3312368 h 3312368"/>
              <a:gd name="connsiteX3" fmla="*/ 41562 w 3400050"/>
              <a:gd name="connsiteY3" fmla="*/ 2562111 h 3312368"/>
              <a:gd name="connsiteX4" fmla="*/ 0 w 3400050"/>
              <a:gd name="connsiteY4" fmla="*/ 1772626 h 3312368"/>
              <a:gd name="connsiteX5" fmla="*/ 411725 w 3400050"/>
              <a:gd name="connsiteY5" fmla="*/ 1168625 h 3312368"/>
              <a:gd name="connsiteX6" fmla="*/ 399894 w 3400050"/>
              <a:gd name="connsiteY6" fmla="*/ 78657 h 3312368"/>
              <a:gd name="connsiteX0" fmla="*/ 399894 w 3400050"/>
              <a:gd name="connsiteY0" fmla="*/ 78657 h 2645618"/>
              <a:gd name="connsiteX1" fmla="*/ 3400050 w 3400050"/>
              <a:gd name="connsiteY1" fmla="*/ 0 h 2645618"/>
              <a:gd name="connsiteX2" fmla="*/ 3336550 w 3400050"/>
              <a:gd name="connsiteY2" fmla="*/ 2645618 h 2645618"/>
              <a:gd name="connsiteX3" fmla="*/ 41562 w 3400050"/>
              <a:gd name="connsiteY3" fmla="*/ 2562111 h 2645618"/>
              <a:gd name="connsiteX4" fmla="*/ 0 w 3400050"/>
              <a:gd name="connsiteY4" fmla="*/ 1772626 h 2645618"/>
              <a:gd name="connsiteX5" fmla="*/ 411725 w 3400050"/>
              <a:gd name="connsiteY5" fmla="*/ 1168625 h 2645618"/>
              <a:gd name="connsiteX6" fmla="*/ 399894 w 3400050"/>
              <a:gd name="connsiteY6" fmla="*/ 78657 h 2645618"/>
              <a:gd name="connsiteX0" fmla="*/ 399894 w 3400050"/>
              <a:gd name="connsiteY0" fmla="*/ 78657 h 2654363"/>
              <a:gd name="connsiteX1" fmla="*/ 3400050 w 3400050"/>
              <a:gd name="connsiteY1" fmla="*/ 0 h 2654363"/>
              <a:gd name="connsiteX2" fmla="*/ 3336550 w 3400050"/>
              <a:gd name="connsiteY2" fmla="*/ 2645618 h 2654363"/>
              <a:gd name="connsiteX3" fmla="*/ 908049 w 3400050"/>
              <a:gd name="connsiteY3" fmla="*/ 2650428 h 2654363"/>
              <a:gd name="connsiteX4" fmla="*/ 41562 w 3400050"/>
              <a:gd name="connsiteY4" fmla="*/ 2562111 h 2654363"/>
              <a:gd name="connsiteX5" fmla="*/ 0 w 3400050"/>
              <a:gd name="connsiteY5" fmla="*/ 1772626 h 2654363"/>
              <a:gd name="connsiteX6" fmla="*/ 411725 w 3400050"/>
              <a:gd name="connsiteY6" fmla="*/ 1168625 h 2654363"/>
              <a:gd name="connsiteX7" fmla="*/ 399894 w 3400050"/>
              <a:gd name="connsiteY7" fmla="*/ 78657 h 2654363"/>
              <a:gd name="connsiteX0" fmla="*/ 399894 w 3336550"/>
              <a:gd name="connsiteY0" fmla="*/ 0 h 2575706"/>
              <a:gd name="connsiteX1" fmla="*/ 3336550 w 3336550"/>
              <a:gd name="connsiteY1" fmla="*/ 48343 h 2575706"/>
              <a:gd name="connsiteX2" fmla="*/ 3336550 w 3336550"/>
              <a:gd name="connsiteY2" fmla="*/ 2566961 h 2575706"/>
              <a:gd name="connsiteX3" fmla="*/ 908049 w 3336550"/>
              <a:gd name="connsiteY3" fmla="*/ 2571771 h 2575706"/>
              <a:gd name="connsiteX4" fmla="*/ 41562 w 3336550"/>
              <a:gd name="connsiteY4" fmla="*/ 2483454 h 2575706"/>
              <a:gd name="connsiteX5" fmla="*/ 0 w 3336550"/>
              <a:gd name="connsiteY5" fmla="*/ 1693969 h 2575706"/>
              <a:gd name="connsiteX6" fmla="*/ 411725 w 3336550"/>
              <a:gd name="connsiteY6" fmla="*/ 1089968 h 2575706"/>
              <a:gd name="connsiteX7" fmla="*/ 399894 w 3336550"/>
              <a:gd name="connsiteY7" fmla="*/ 0 h 2575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36550" h="2575706">
                <a:moveTo>
                  <a:pt x="399894" y="0"/>
                </a:moveTo>
                <a:lnTo>
                  <a:pt x="3336550" y="48343"/>
                </a:lnTo>
                <a:lnTo>
                  <a:pt x="3336550" y="2566961"/>
                </a:lnTo>
                <a:cubicBezTo>
                  <a:pt x="2522816" y="2551631"/>
                  <a:pt x="1721783" y="2587101"/>
                  <a:pt x="908049" y="2571771"/>
                </a:cubicBezTo>
                <a:lnTo>
                  <a:pt x="41562" y="2483454"/>
                </a:lnTo>
                <a:cubicBezTo>
                  <a:pt x="9721" y="1957104"/>
                  <a:pt x="30803" y="1941466"/>
                  <a:pt x="0" y="1693969"/>
                </a:cubicBezTo>
                <a:cubicBezTo>
                  <a:pt x="67520" y="1456304"/>
                  <a:pt x="402226" y="1337178"/>
                  <a:pt x="411725" y="1089968"/>
                </a:cubicBezTo>
                <a:lnTo>
                  <a:pt x="399894" y="0"/>
                </a:lnTo>
                <a:close/>
              </a:path>
            </a:pathLst>
          </a:cu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54858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ranking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Geocoding is then all about ranking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0785" y="2564904"/>
            <a:ext cx="7106015" cy="384194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30548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ranking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Ranking metrics?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475656" y="2204864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10 place </a:t>
            </a:r>
            <a:r>
              <a:rPr lang="en-GB" dirty="0" err="1"/>
              <a:t>Vendôme</a:t>
            </a:r>
            <a:r>
              <a:rPr lang="en-GB" dirty="0"/>
              <a:t>, Paris ; 1850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475656" y="5517232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12 pl. Vendome, Paris ; 1870</a:t>
            </a:r>
          </a:p>
        </p:txBody>
      </p:sp>
      <p:cxnSp>
        <p:nvCxnSpPr>
          <p:cNvPr id="8" name="Connecteur droit avec flèche 7"/>
          <p:cNvCxnSpPr/>
          <p:nvPr/>
        </p:nvCxnSpPr>
        <p:spPr>
          <a:xfrm>
            <a:off x="2267744" y="2803240"/>
            <a:ext cx="0" cy="2448272"/>
          </a:xfrm>
          <a:prstGeom prst="straightConnector1">
            <a:avLst/>
          </a:prstGeom>
          <a:ln w="5715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/>
        </p:nvSpPr>
        <p:spPr>
          <a:xfrm>
            <a:off x="3209020" y="3726031"/>
            <a:ext cx="45365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Semantic : how close are the text (trigrams)?</a:t>
            </a:r>
          </a:p>
        </p:txBody>
      </p:sp>
    </p:spTree>
    <p:extLst>
      <p:ext uri="{BB962C8B-B14F-4D97-AF65-F5344CB8AC3E}">
        <p14:creationId xmlns:p14="http://schemas.microsoft.com/office/powerpoint/2010/main" val="10521240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ranking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Ranking metrics?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475656" y="2204864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10 place </a:t>
            </a:r>
            <a:r>
              <a:rPr lang="en-GB" dirty="0" err="1"/>
              <a:t>Vendôme</a:t>
            </a:r>
            <a:r>
              <a:rPr lang="en-GB" dirty="0"/>
              <a:t>, Paris ; 1850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475656" y="5517232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12 pl. Vendome, Paris ; 1870</a:t>
            </a:r>
          </a:p>
        </p:txBody>
      </p:sp>
      <p:cxnSp>
        <p:nvCxnSpPr>
          <p:cNvPr id="8" name="Connecteur droit avec flèche 7"/>
          <p:cNvCxnSpPr/>
          <p:nvPr/>
        </p:nvCxnSpPr>
        <p:spPr>
          <a:xfrm>
            <a:off x="4139952" y="2780928"/>
            <a:ext cx="0" cy="2448272"/>
          </a:xfrm>
          <a:prstGeom prst="straightConnector1">
            <a:avLst/>
          </a:prstGeom>
          <a:ln w="5715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/>
        </p:nvSpPr>
        <p:spPr>
          <a:xfrm>
            <a:off x="4226578" y="3564738"/>
            <a:ext cx="46659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temporal : how close are the (fuzzy) dates?</a:t>
            </a:r>
          </a:p>
        </p:txBody>
      </p:sp>
    </p:spTree>
    <p:extLst>
      <p:ext uri="{BB962C8B-B14F-4D97-AF65-F5344CB8AC3E}">
        <p14:creationId xmlns:p14="http://schemas.microsoft.com/office/powerpoint/2010/main" val="19033096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ranking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Ranking metrics?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475656" y="2204864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10 place </a:t>
            </a:r>
            <a:r>
              <a:rPr lang="en-GB" dirty="0" err="1"/>
              <a:t>Vendôme</a:t>
            </a:r>
            <a:r>
              <a:rPr lang="en-GB" dirty="0"/>
              <a:t>, Paris ; 1850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475656" y="5517232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12 pl. Vendome, Paris ; 1870</a:t>
            </a:r>
          </a:p>
        </p:txBody>
      </p:sp>
      <p:cxnSp>
        <p:nvCxnSpPr>
          <p:cNvPr id="8" name="Connecteur droit avec flèche 7"/>
          <p:cNvCxnSpPr/>
          <p:nvPr/>
        </p:nvCxnSpPr>
        <p:spPr>
          <a:xfrm>
            <a:off x="1619672" y="2774693"/>
            <a:ext cx="0" cy="2448272"/>
          </a:xfrm>
          <a:prstGeom prst="straightConnector1">
            <a:avLst/>
          </a:prstGeom>
          <a:ln w="5715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/>
        </p:nvSpPr>
        <p:spPr>
          <a:xfrm>
            <a:off x="4226578" y="3564738"/>
            <a:ext cx="46659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Building number: distance including parity?</a:t>
            </a:r>
          </a:p>
        </p:txBody>
      </p:sp>
    </p:spTree>
    <p:extLst>
      <p:ext uri="{BB962C8B-B14F-4D97-AF65-F5344CB8AC3E}">
        <p14:creationId xmlns:p14="http://schemas.microsoft.com/office/powerpoint/2010/main" val="33594322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ranking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Ranking metrics?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475656" y="2204864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10 place </a:t>
            </a:r>
            <a:r>
              <a:rPr lang="en-GB" dirty="0" err="1"/>
              <a:t>Vendôme</a:t>
            </a:r>
            <a:r>
              <a:rPr lang="en-GB" dirty="0"/>
              <a:t>, Paris ; 1850; precision=10m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475656" y="5517232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12 pl. Vendome, Paris ; 1870; precision=2m</a:t>
            </a:r>
          </a:p>
        </p:txBody>
      </p:sp>
      <p:cxnSp>
        <p:nvCxnSpPr>
          <p:cNvPr id="8" name="Connecteur droit avec flèche 7"/>
          <p:cNvCxnSpPr/>
          <p:nvPr/>
        </p:nvCxnSpPr>
        <p:spPr>
          <a:xfrm>
            <a:off x="5004048" y="2852936"/>
            <a:ext cx="0" cy="2448272"/>
          </a:xfrm>
          <a:prstGeom prst="straightConnector1">
            <a:avLst/>
          </a:prstGeom>
          <a:ln w="5715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/>
        </p:nvSpPr>
        <p:spPr>
          <a:xfrm>
            <a:off x="5220072" y="3811399"/>
            <a:ext cx="3744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Spatial precision of source</a:t>
            </a:r>
          </a:p>
        </p:txBody>
      </p:sp>
    </p:spTree>
    <p:extLst>
      <p:ext uri="{BB962C8B-B14F-4D97-AF65-F5344CB8AC3E}">
        <p14:creationId xmlns:p14="http://schemas.microsoft.com/office/powerpoint/2010/main" val="15521673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ranking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Ranking metrics?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475656" y="2204864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Quartier </a:t>
            </a:r>
            <a:r>
              <a:rPr lang="en-GB" dirty="0" err="1"/>
              <a:t>Vendôme</a:t>
            </a:r>
            <a:r>
              <a:rPr lang="en-GB" dirty="0"/>
              <a:t>, Paris ; 1850;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475656" y="5517232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12 pl. Vendome, Paris ; 1870;</a:t>
            </a:r>
          </a:p>
        </p:txBody>
      </p:sp>
      <p:cxnSp>
        <p:nvCxnSpPr>
          <p:cNvPr id="8" name="Connecteur droit avec flèche 7"/>
          <p:cNvCxnSpPr/>
          <p:nvPr/>
        </p:nvCxnSpPr>
        <p:spPr>
          <a:xfrm>
            <a:off x="1979712" y="2708920"/>
            <a:ext cx="0" cy="2448272"/>
          </a:xfrm>
          <a:prstGeom prst="straightConnector1">
            <a:avLst/>
          </a:prstGeom>
          <a:ln w="5715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/>
        </p:nvSpPr>
        <p:spPr>
          <a:xfrm>
            <a:off x="3239852" y="3487328"/>
            <a:ext cx="3744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/>
              <a:t>Geographique</a:t>
            </a:r>
            <a:r>
              <a:rPr lang="en-GB" sz="2400" dirty="0"/>
              <a:t> Scale</a:t>
            </a:r>
          </a:p>
        </p:txBody>
      </p:sp>
    </p:spTree>
    <p:extLst>
      <p:ext uri="{BB962C8B-B14F-4D97-AF65-F5344CB8AC3E}">
        <p14:creationId xmlns:p14="http://schemas.microsoft.com/office/powerpoint/2010/main" val="42197138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Collaborative editing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Proposed solution</a:t>
            </a: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3" y="2420888"/>
            <a:ext cx="8947251" cy="299239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-29840" y="2260900"/>
            <a:ext cx="6795141" cy="3312368"/>
          </a:xfrm>
          <a:custGeom>
            <a:avLst/>
            <a:gdLst>
              <a:gd name="connsiteX0" fmla="*/ 0 w 6795141"/>
              <a:gd name="connsiteY0" fmla="*/ 0 h 3312368"/>
              <a:gd name="connsiteX1" fmla="*/ 6795141 w 6795141"/>
              <a:gd name="connsiteY1" fmla="*/ 0 h 3312368"/>
              <a:gd name="connsiteX2" fmla="*/ 6795141 w 6795141"/>
              <a:gd name="connsiteY2" fmla="*/ 3312368 h 3312368"/>
              <a:gd name="connsiteX3" fmla="*/ 0 w 6795141"/>
              <a:gd name="connsiteY3" fmla="*/ 3312368 h 3312368"/>
              <a:gd name="connsiteX4" fmla="*/ 0 w 6795141"/>
              <a:gd name="connsiteY4" fmla="*/ 0 h 3312368"/>
              <a:gd name="connsiteX0" fmla="*/ 0 w 6795141"/>
              <a:gd name="connsiteY0" fmla="*/ 0 h 3312390"/>
              <a:gd name="connsiteX1" fmla="*/ 6795141 w 6795141"/>
              <a:gd name="connsiteY1" fmla="*/ 0 h 3312390"/>
              <a:gd name="connsiteX2" fmla="*/ 6795141 w 6795141"/>
              <a:gd name="connsiteY2" fmla="*/ 3312368 h 3312390"/>
              <a:gd name="connsiteX3" fmla="*/ 4173426 w 6795141"/>
              <a:gd name="connsiteY3" fmla="*/ 3281536 h 3312390"/>
              <a:gd name="connsiteX4" fmla="*/ 0 w 6795141"/>
              <a:gd name="connsiteY4" fmla="*/ 3312368 h 3312390"/>
              <a:gd name="connsiteX5" fmla="*/ 0 w 6795141"/>
              <a:gd name="connsiteY5" fmla="*/ 0 h 3312390"/>
              <a:gd name="connsiteX0" fmla="*/ 0 w 6795141"/>
              <a:gd name="connsiteY0" fmla="*/ 0 h 3312368"/>
              <a:gd name="connsiteX1" fmla="*/ 6795141 w 6795141"/>
              <a:gd name="connsiteY1" fmla="*/ 0 h 3312368"/>
              <a:gd name="connsiteX2" fmla="*/ 4754674 w 6795141"/>
              <a:gd name="connsiteY2" fmla="*/ 2008501 h 3312368"/>
              <a:gd name="connsiteX3" fmla="*/ 4173426 w 6795141"/>
              <a:gd name="connsiteY3" fmla="*/ 3281536 h 3312368"/>
              <a:gd name="connsiteX4" fmla="*/ 0 w 6795141"/>
              <a:gd name="connsiteY4" fmla="*/ 3312368 h 3312368"/>
              <a:gd name="connsiteX5" fmla="*/ 0 w 6795141"/>
              <a:gd name="connsiteY5" fmla="*/ 0 h 3312368"/>
              <a:gd name="connsiteX0" fmla="*/ 0 w 6795141"/>
              <a:gd name="connsiteY0" fmla="*/ 0 h 3312368"/>
              <a:gd name="connsiteX1" fmla="*/ 6795141 w 6795141"/>
              <a:gd name="connsiteY1" fmla="*/ 0 h 3312368"/>
              <a:gd name="connsiteX2" fmla="*/ 4754674 w 6795141"/>
              <a:gd name="connsiteY2" fmla="*/ 2008501 h 3312368"/>
              <a:gd name="connsiteX3" fmla="*/ 3936359 w 6795141"/>
              <a:gd name="connsiteY3" fmla="*/ 3264603 h 3312368"/>
              <a:gd name="connsiteX4" fmla="*/ 0 w 6795141"/>
              <a:gd name="connsiteY4" fmla="*/ 3312368 h 3312368"/>
              <a:gd name="connsiteX5" fmla="*/ 0 w 6795141"/>
              <a:gd name="connsiteY5" fmla="*/ 0 h 3312368"/>
              <a:gd name="connsiteX0" fmla="*/ 0 w 6795141"/>
              <a:gd name="connsiteY0" fmla="*/ 0 h 3312368"/>
              <a:gd name="connsiteX1" fmla="*/ 6795141 w 6795141"/>
              <a:gd name="connsiteY1" fmla="*/ 0 h 3312368"/>
              <a:gd name="connsiteX2" fmla="*/ 4754674 w 6795141"/>
              <a:gd name="connsiteY2" fmla="*/ 2008501 h 3312368"/>
              <a:gd name="connsiteX3" fmla="*/ 3936359 w 6795141"/>
              <a:gd name="connsiteY3" fmla="*/ 3264603 h 3312368"/>
              <a:gd name="connsiteX4" fmla="*/ 0 w 6795141"/>
              <a:gd name="connsiteY4" fmla="*/ 3312368 h 3312368"/>
              <a:gd name="connsiteX5" fmla="*/ 0 w 6795141"/>
              <a:gd name="connsiteY5" fmla="*/ 0 h 3312368"/>
              <a:gd name="connsiteX0" fmla="*/ 0 w 6795141"/>
              <a:gd name="connsiteY0" fmla="*/ 0 h 3312368"/>
              <a:gd name="connsiteX1" fmla="*/ 6795141 w 6795141"/>
              <a:gd name="connsiteY1" fmla="*/ 0 h 3312368"/>
              <a:gd name="connsiteX2" fmla="*/ 4754674 w 6795141"/>
              <a:gd name="connsiteY2" fmla="*/ 2008501 h 3312368"/>
              <a:gd name="connsiteX3" fmla="*/ 4258092 w 6795141"/>
              <a:gd name="connsiteY3" fmla="*/ 3264603 h 3312368"/>
              <a:gd name="connsiteX4" fmla="*/ 0 w 6795141"/>
              <a:gd name="connsiteY4" fmla="*/ 3312368 h 3312368"/>
              <a:gd name="connsiteX5" fmla="*/ 0 w 6795141"/>
              <a:gd name="connsiteY5" fmla="*/ 0 h 3312368"/>
              <a:gd name="connsiteX0" fmla="*/ 0 w 6795141"/>
              <a:gd name="connsiteY0" fmla="*/ 0 h 3312368"/>
              <a:gd name="connsiteX1" fmla="*/ 6795141 w 6795141"/>
              <a:gd name="connsiteY1" fmla="*/ 0 h 3312368"/>
              <a:gd name="connsiteX2" fmla="*/ 4754674 w 6795141"/>
              <a:gd name="connsiteY2" fmla="*/ 2008501 h 3312368"/>
              <a:gd name="connsiteX3" fmla="*/ 4258092 w 6795141"/>
              <a:gd name="connsiteY3" fmla="*/ 3264603 h 3312368"/>
              <a:gd name="connsiteX4" fmla="*/ 0 w 6795141"/>
              <a:gd name="connsiteY4" fmla="*/ 3312368 h 3312368"/>
              <a:gd name="connsiteX5" fmla="*/ 0 w 6795141"/>
              <a:gd name="connsiteY5" fmla="*/ 0 h 3312368"/>
              <a:gd name="connsiteX0" fmla="*/ 0 w 6795141"/>
              <a:gd name="connsiteY0" fmla="*/ 0 h 3312368"/>
              <a:gd name="connsiteX1" fmla="*/ 6795141 w 6795141"/>
              <a:gd name="connsiteY1" fmla="*/ 0 h 3312368"/>
              <a:gd name="connsiteX2" fmla="*/ 4847807 w 6795141"/>
              <a:gd name="connsiteY2" fmla="*/ 1949234 h 3312368"/>
              <a:gd name="connsiteX3" fmla="*/ 4258092 w 6795141"/>
              <a:gd name="connsiteY3" fmla="*/ 3264603 h 3312368"/>
              <a:gd name="connsiteX4" fmla="*/ 0 w 6795141"/>
              <a:gd name="connsiteY4" fmla="*/ 3312368 h 3312368"/>
              <a:gd name="connsiteX5" fmla="*/ 0 w 6795141"/>
              <a:gd name="connsiteY5" fmla="*/ 0 h 3312368"/>
              <a:gd name="connsiteX0" fmla="*/ 0 w 6795141"/>
              <a:gd name="connsiteY0" fmla="*/ 0 h 3312368"/>
              <a:gd name="connsiteX1" fmla="*/ 6795141 w 6795141"/>
              <a:gd name="connsiteY1" fmla="*/ 0 h 3312368"/>
              <a:gd name="connsiteX2" fmla="*/ 4847807 w 6795141"/>
              <a:gd name="connsiteY2" fmla="*/ 1949234 h 3312368"/>
              <a:gd name="connsiteX3" fmla="*/ 4258092 w 6795141"/>
              <a:gd name="connsiteY3" fmla="*/ 3264603 h 3312368"/>
              <a:gd name="connsiteX4" fmla="*/ 0 w 6795141"/>
              <a:gd name="connsiteY4" fmla="*/ 3312368 h 3312368"/>
              <a:gd name="connsiteX5" fmla="*/ 0 w 6795141"/>
              <a:gd name="connsiteY5" fmla="*/ 0 h 3312368"/>
              <a:gd name="connsiteX0" fmla="*/ 0 w 7089781"/>
              <a:gd name="connsiteY0" fmla="*/ 0 h 3312368"/>
              <a:gd name="connsiteX1" fmla="*/ 6795141 w 7089781"/>
              <a:gd name="connsiteY1" fmla="*/ 0 h 3312368"/>
              <a:gd name="connsiteX2" fmla="*/ 5942960 w 7089781"/>
              <a:gd name="connsiteY2" fmla="*/ 2096203 h 3312368"/>
              <a:gd name="connsiteX3" fmla="*/ 4847807 w 7089781"/>
              <a:gd name="connsiteY3" fmla="*/ 1949234 h 3312368"/>
              <a:gd name="connsiteX4" fmla="*/ 4258092 w 7089781"/>
              <a:gd name="connsiteY4" fmla="*/ 3264603 h 3312368"/>
              <a:gd name="connsiteX5" fmla="*/ 0 w 7089781"/>
              <a:gd name="connsiteY5" fmla="*/ 3312368 h 3312368"/>
              <a:gd name="connsiteX6" fmla="*/ 0 w 7089781"/>
              <a:gd name="connsiteY6" fmla="*/ 0 h 3312368"/>
              <a:gd name="connsiteX0" fmla="*/ 0 w 6795141"/>
              <a:gd name="connsiteY0" fmla="*/ 0 h 3312368"/>
              <a:gd name="connsiteX1" fmla="*/ 6795141 w 6795141"/>
              <a:gd name="connsiteY1" fmla="*/ 0 h 3312368"/>
              <a:gd name="connsiteX2" fmla="*/ 5942960 w 6795141"/>
              <a:gd name="connsiteY2" fmla="*/ 2096203 h 3312368"/>
              <a:gd name="connsiteX3" fmla="*/ 4847807 w 6795141"/>
              <a:gd name="connsiteY3" fmla="*/ 1949234 h 3312368"/>
              <a:gd name="connsiteX4" fmla="*/ 4258092 w 6795141"/>
              <a:gd name="connsiteY4" fmla="*/ 3264603 h 3312368"/>
              <a:gd name="connsiteX5" fmla="*/ 0 w 6795141"/>
              <a:gd name="connsiteY5" fmla="*/ 3312368 h 3312368"/>
              <a:gd name="connsiteX6" fmla="*/ 0 w 6795141"/>
              <a:gd name="connsiteY6" fmla="*/ 0 h 3312368"/>
              <a:gd name="connsiteX0" fmla="*/ 0 w 6795141"/>
              <a:gd name="connsiteY0" fmla="*/ 0 h 3312368"/>
              <a:gd name="connsiteX1" fmla="*/ 6795141 w 6795141"/>
              <a:gd name="connsiteY1" fmla="*/ 0 h 3312368"/>
              <a:gd name="connsiteX2" fmla="*/ 5942960 w 6795141"/>
              <a:gd name="connsiteY2" fmla="*/ 2096203 h 3312368"/>
              <a:gd name="connsiteX3" fmla="*/ 4822407 w 6795141"/>
              <a:gd name="connsiteY3" fmla="*/ 1966168 h 3312368"/>
              <a:gd name="connsiteX4" fmla="*/ 4258092 w 6795141"/>
              <a:gd name="connsiteY4" fmla="*/ 3264603 h 3312368"/>
              <a:gd name="connsiteX5" fmla="*/ 0 w 6795141"/>
              <a:gd name="connsiteY5" fmla="*/ 3312368 h 3312368"/>
              <a:gd name="connsiteX6" fmla="*/ 0 w 6795141"/>
              <a:gd name="connsiteY6" fmla="*/ 0 h 3312368"/>
              <a:gd name="connsiteX0" fmla="*/ 0 w 6795141"/>
              <a:gd name="connsiteY0" fmla="*/ 0 h 3312368"/>
              <a:gd name="connsiteX1" fmla="*/ 6795141 w 6795141"/>
              <a:gd name="connsiteY1" fmla="*/ 0 h 3312368"/>
              <a:gd name="connsiteX2" fmla="*/ 5942960 w 6795141"/>
              <a:gd name="connsiteY2" fmla="*/ 2096203 h 3312368"/>
              <a:gd name="connsiteX3" fmla="*/ 4822407 w 6795141"/>
              <a:gd name="connsiteY3" fmla="*/ 1966168 h 3312368"/>
              <a:gd name="connsiteX4" fmla="*/ 4258092 w 6795141"/>
              <a:gd name="connsiteY4" fmla="*/ 3264603 h 3312368"/>
              <a:gd name="connsiteX5" fmla="*/ 0 w 6795141"/>
              <a:gd name="connsiteY5" fmla="*/ 3312368 h 3312368"/>
              <a:gd name="connsiteX6" fmla="*/ 0 w 6795141"/>
              <a:gd name="connsiteY6" fmla="*/ 0 h 3312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95141" h="3312368">
                <a:moveTo>
                  <a:pt x="0" y="0"/>
                </a:moveTo>
                <a:lnTo>
                  <a:pt x="6795141" y="0"/>
                </a:lnTo>
                <a:cubicBezTo>
                  <a:pt x="6682145" y="949089"/>
                  <a:pt x="6267516" y="1771331"/>
                  <a:pt x="5942960" y="2096203"/>
                </a:cubicBezTo>
                <a:cubicBezTo>
                  <a:pt x="5618404" y="2421075"/>
                  <a:pt x="5659196" y="2151024"/>
                  <a:pt x="4822407" y="1966168"/>
                </a:cubicBezTo>
                <a:cubicBezTo>
                  <a:pt x="3931569" y="1967180"/>
                  <a:pt x="4293796" y="2501592"/>
                  <a:pt x="4258092" y="3264603"/>
                </a:cubicBezTo>
                <a:lnTo>
                  <a:pt x="0" y="3312368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6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7799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2316328"/>
            <a:ext cx="6827504" cy="4395791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Geocoding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What is geocoding?</a:t>
            </a:r>
          </a:p>
          <a:p>
            <a:r>
              <a:rPr lang="en-GB" dirty="0"/>
              <a:t>“8 rue de </a:t>
            </a:r>
            <a:r>
              <a:rPr lang="en-GB" dirty="0" err="1"/>
              <a:t>Mézières</a:t>
            </a:r>
            <a:r>
              <a:rPr lang="en-GB" dirty="0"/>
              <a:t>, Paris”</a:t>
            </a:r>
            <a:br>
              <a:rPr lang="en-GB" dirty="0"/>
            </a:br>
            <a:r>
              <a:rPr lang="en-GB" dirty="0">
                <a:sym typeface="Wingdings" panose="05000000000000000000" pitchFamily="2" charset="2"/>
              </a:rPr>
              <a:t>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82984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6203916"/>
            <a:ext cx="7182219" cy="654084"/>
          </a:xfrm>
          <a:prstGeom prst="rect">
            <a:avLst/>
          </a:prstGeom>
        </p:spPr>
      </p:pic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Collaborative editing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GB" dirty="0"/>
              <a:t>Whole web stack … </a:t>
            </a: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136267"/>
            <a:ext cx="202299" cy="184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3284984"/>
            <a:ext cx="7694587" cy="229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6484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Collaborative editing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GB" dirty="0"/>
              <a:t>Edit are stored and used by geocoder</a:t>
            </a: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136267"/>
            <a:ext cx="202299" cy="184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2438" y="1700808"/>
            <a:ext cx="5767121" cy="5103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1449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GB" dirty="0"/>
              <a:t>Thousands of historical addresses geocoded</a:t>
            </a: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136267"/>
            <a:ext cx="202299" cy="184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384" y="2048898"/>
            <a:ext cx="7988711" cy="2241665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84" y="4454758"/>
            <a:ext cx="7629198" cy="2415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4956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070" y="1990755"/>
            <a:ext cx="6068532" cy="4860689"/>
          </a:xfrm>
          <a:prstGeom prst="rect">
            <a:avLst/>
          </a:prstGeom>
        </p:spPr>
      </p:pic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GB" dirty="0"/>
              <a:t>Example : </a:t>
            </a:r>
            <a:r>
              <a:rPr lang="en-GB" dirty="0" err="1"/>
              <a:t>Bottin</a:t>
            </a:r>
            <a:r>
              <a:rPr lang="en-GB" dirty="0"/>
              <a:t> by Theo</a:t>
            </a:r>
          </a:p>
          <a:p>
            <a:pPr marL="457200" lvl="1" indent="0">
              <a:buNone/>
            </a:pPr>
            <a:r>
              <a:rPr lang="en-GB" b="1" dirty="0"/>
              <a:t>17878</a:t>
            </a:r>
            <a:r>
              <a:rPr lang="en-GB" dirty="0"/>
              <a:t> address </a:t>
            </a:r>
            <a:r>
              <a:rPr lang="en-GB" sz="2000" dirty="0"/>
              <a:t>with street name</a:t>
            </a:r>
            <a:endParaRPr lang="en-GB" dirty="0"/>
          </a:p>
          <a:p>
            <a:pPr marL="457200" lvl="1" indent="0">
              <a:buNone/>
            </a:pPr>
            <a:r>
              <a:rPr lang="en-US" b="1" dirty="0"/>
              <a:t>17474</a:t>
            </a:r>
            <a:r>
              <a:rPr lang="en-US" dirty="0"/>
              <a:t> found  </a:t>
            </a:r>
            <a:r>
              <a:rPr lang="en-US" sz="1800" dirty="0"/>
              <a:t>( including 175 streets)  : </a:t>
            </a:r>
            <a:r>
              <a:rPr lang="en-US" b="1" dirty="0">
                <a:solidFill>
                  <a:srgbClr val="FF0000"/>
                </a:solidFill>
              </a:rPr>
              <a:t>98%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136267"/>
            <a:ext cx="202299" cy="184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19248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Full </a:t>
            </a:r>
            <a:r>
              <a:rPr lang="en-GB" dirty="0" err="1"/>
              <a:t>bottin</a:t>
            </a:r>
            <a:r>
              <a:rPr lang="en-GB" dirty="0"/>
              <a:t> : fuzzy results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2060848"/>
            <a:ext cx="6737696" cy="4292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6425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Using various EHESS datasets</a:t>
            </a:r>
          </a:p>
          <a:p>
            <a:pPr lvl="1"/>
            <a:r>
              <a:rPr lang="en-GB" dirty="0"/>
              <a:t>People arrested in 1848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808" y="2404762"/>
            <a:ext cx="6074968" cy="4453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0898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Also works on other scales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2031381"/>
            <a:ext cx="4680520" cy="4702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2503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Conclusion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After this:</a:t>
            </a:r>
          </a:p>
          <a:p>
            <a:pPr marL="457200" lvl="1" indent="0">
              <a:buNone/>
            </a:pPr>
            <a:r>
              <a:rPr lang="en-GB" dirty="0"/>
              <a:t>Historian work!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2461475"/>
            <a:ext cx="6264696" cy="42827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67729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Historical geocoding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What is </a:t>
            </a:r>
            <a:r>
              <a:rPr lang="en-GB" b="1" dirty="0"/>
              <a:t>historical</a:t>
            </a:r>
            <a:r>
              <a:rPr lang="en-GB" dirty="0"/>
              <a:t> geocoding?</a:t>
            </a:r>
          </a:p>
          <a:p>
            <a:r>
              <a:rPr lang="en-GB" dirty="0"/>
              <a:t>“5 rue de </a:t>
            </a:r>
            <a:r>
              <a:rPr lang="en-GB" dirty="0" err="1"/>
              <a:t>Jérusalem</a:t>
            </a:r>
            <a:r>
              <a:rPr lang="en-GB" dirty="0"/>
              <a:t>, Paris” ; 1846</a:t>
            </a:r>
            <a:br>
              <a:rPr lang="en-GB" dirty="0"/>
            </a:br>
            <a:r>
              <a:rPr lang="en-GB" dirty="0">
                <a:sym typeface="Wingdings" panose="05000000000000000000" pitchFamily="2" charset="2"/>
              </a:rPr>
              <a:t></a:t>
            </a:r>
            <a:endParaRPr lang="en-GB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744" y="2708920"/>
            <a:ext cx="6077262" cy="377844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 rot="20044465">
            <a:off x="2606075" y="4346114"/>
            <a:ext cx="5400600" cy="5040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600" dirty="0"/>
              <a:t>Street doesn’t exist anymore</a:t>
            </a:r>
          </a:p>
        </p:txBody>
      </p:sp>
    </p:spTree>
    <p:extLst>
      <p:ext uri="{BB962C8B-B14F-4D97-AF65-F5344CB8AC3E}">
        <p14:creationId xmlns:p14="http://schemas.microsoft.com/office/powerpoint/2010/main" val="2581862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Historical geocoding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OK, I have a map from 1820-1840</a:t>
            </a:r>
          </a:p>
          <a:p>
            <a:pPr lvl="1"/>
            <a:r>
              <a:rPr lang="en-GB" dirty="0"/>
              <a:t>Got to </a:t>
            </a:r>
            <a:r>
              <a:rPr lang="en-GB" dirty="0" err="1"/>
              <a:t>Bibliothèque</a:t>
            </a:r>
            <a:r>
              <a:rPr lang="en-GB" dirty="0"/>
              <a:t> </a:t>
            </a:r>
            <a:r>
              <a:rPr lang="en-GB" dirty="0" err="1"/>
              <a:t>Historique</a:t>
            </a:r>
            <a:r>
              <a:rPr lang="en-GB" dirty="0"/>
              <a:t> de la Ville de Paris</a:t>
            </a:r>
          </a:p>
          <a:p>
            <a:pPr lvl="1"/>
            <a:r>
              <a:rPr lang="en-GB" dirty="0"/>
              <a:t>Start searching (for each address!)….</a:t>
            </a:r>
          </a:p>
        </p:txBody>
      </p:sp>
    </p:spTree>
    <p:extLst>
      <p:ext uri="{BB962C8B-B14F-4D97-AF65-F5344CB8AC3E}">
        <p14:creationId xmlns:p14="http://schemas.microsoft.com/office/powerpoint/2010/main" val="1464058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Historical geocoding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54 large sheets, good luck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8" r="4996"/>
          <a:stretch/>
        </p:blipFill>
        <p:spPr>
          <a:xfrm>
            <a:off x="1259632" y="1700808"/>
            <a:ext cx="7884368" cy="5157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863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method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Extract information from historical maps (street name, building number)</a:t>
            </a:r>
          </a:p>
          <a:p>
            <a:r>
              <a:rPr lang="en-GB" dirty="0"/>
              <a:t>Construct gazetteers (</a:t>
            </a:r>
            <a:r>
              <a:rPr lang="fr-FR" b="1" dirty="0" err="1"/>
              <a:t>geographical</a:t>
            </a:r>
            <a:r>
              <a:rPr lang="fr-FR" b="1" dirty="0"/>
              <a:t> index )</a:t>
            </a:r>
            <a:r>
              <a:rPr lang="en-GB" dirty="0"/>
              <a:t> (at this period, this street is here…)</a:t>
            </a:r>
          </a:p>
          <a:p>
            <a:r>
              <a:rPr lang="en-GB" dirty="0"/>
              <a:t>Build a search function</a:t>
            </a:r>
          </a:p>
          <a:p>
            <a:r>
              <a:rPr lang="en-GB" dirty="0"/>
              <a:t>A nice web interface for collaborative control and edit of results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3330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method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Proposed solution</a:t>
            </a: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3" y="2420888"/>
            <a:ext cx="8947251" cy="299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599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method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15616" y="1196752"/>
            <a:ext cx="7571184" cy="5661248"/>
          </a:xfrm>
        </p:spPr>
        <p:txBody>
          <a:bodyPr>
            <a:normAutofit/>
          </a:bodyPr>
          <a:lstStyle/>
          <a:p>
            <a:r>
              <a:rPr lang="en-GB" dirty="0"/>
              <a:t>Proposed solution</a:t>
            </a: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3" y="2420888"/>
            <a:ext cx="8947251" cy="299239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211960" y="2276872"/>
            <a:ext cx="4932040" cy="3312368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812556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1648</TotalTime>
  <Words>615</Words>
  <Application>Microsoft Office PowerPoint</Application>
  <PresentationFormat>Affichage à l'écran (4:3)</PresentationFormat>
  <Paragraphs>155</Paragraphs>
  <Slides>37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37</vt:i4>
      </vt:variant>
    </vt:vector>
  </HeadingPairs>
  <TitlesOfParts>
    <vt:vector size="41" baseType="lpstr">
      <vt:lpstr>Arial</vt:lpstr>
      <vt:lpstr>Calibri</vt:lpstr>
      <vt:lpstr>Wingdings</vt:lpstr>
      <vt:lpstr>Thème Office</vt:lpstr>
      <vt:lpstr>Projet Belle Epoque</vt:lpstr>
      <vt:lpstr>Plan</vt:lpstr>
      <vt:lpstr>Geocoding</vt:lpstr>
      <vt:lpstr>Historical geocoding</vt:lpstr>
      <vt:lpstr>Historical geocoding</vt:lpstr>
      <vt:lpstr>Historical geocoding</vt:lpstr>
      <vt:lpstr>Our method</vt:lpstr>
      <vt:lpstr>Our method</vt:lpstr>
      <vt:lpstr>Our method</vt:lpstr>
      <vt:lpstr>Historical maps</vt:lpstr>
      <vt:lpstr>Historical maps</vt:lpstr>
      <vt:lpstr>Historical maps</vt:lpstr>
      <vt:lpstr>Historical maps</vt:lpstr>
      <vt:lpstr>Historical maps</vt:lpstr>
      <vt:lpstr>Historical maps</vt:lpstr>
      <vt:lpstr>GeoHistorical object</vt:lpstr>
      <vt:lpstr>GeoHistorical object</vt:lpstr>
      <vt:lpstr>GeoHistorical object</vt:lpstr>
      <vt:lpstr>GeoHistorical object</vt:lpstr>
      <vt:lpstr>GeoHistorical object</vt:lpstr>
      <vt:lpstr>GeoHistorical object</vt:lpstr>
      <vt:lpstr>Our method</vt:lpstr>
      <vt:lpstr>ranking</vt:lpstr>
      <vt:lpstr>ranking</vt:lpstr>
      <vt:lpstr>ranking</vt:lpstr>
      <vt:lpstr>ranking</vt:lpstr>
      <vt:lpstr>ranking</vt:lpstr>
      <vt:lpstr>ranking</vt:lpstr>
      <vt:lpstr>Collaborative editing</vt:lpstr>
      <vt:lpstr>Collaborative editing</vt:lpstr>
      <vt:lpstr>Collaborative editing</vt:lpstr>
      <vt:lpstr>Results</vt:lpstr>
      <vt:lpstr>Results</vt:lpstr>
      <vt:lpstr>Results</vt:lpstr>
      <vt:lpstr>Results</vt:lpstr>
      <vt:lpstr>Results</vt:lpstr>
      <vt:lpstr>Conclusion</vt:lpstr>
    </vt:vector>
  </TitlesOfParts>
  <Company>IGN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Remi Cura</dc:creator>
  <cp:lastModifiedBy>Rémi Cura</cp:lastModifiedBy>
  <cp:revision>133</cp:revision>
  <dcterms:created xsi:type="dcterms:W3CDTF">2016-09-23T15:18:35Z</dcterms:created>
  <dcterms:modified xsi:type="dcterms:W3CDTF">2017-03-24T08:50:33Z</dcterms:modified>
</cp:coreProperties>
</file>

<file path=docProps/thumbnail.jpeg>
</file>